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60" r:id="rId5"/>
    <p:sldId id="273" r:id="rId6"/>
    <p:sldId id="309" r:id="rId7"/>
    <p:sldId id="310" r:id="rId8"/>
    <p:sldId id="314" r:id="rId9"/>
    <p:sldId id="272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9" r:id="rId22"/>
    <p:sldId id="330" r:id="rId23"/>
    <p:sldId id="326" r:id="rId24"/>
    <p:sldId id="331" r:id="rId25"/>
    <p:sldId id="332" r:id="rId26"/>
    <p:sldId id="266" r:id="rId27"/>
    <p:sldId id="328" r:id="rId28"/>
    <p:sldId id="297" r:id="rId29"/>
    <p:sldId id="296" r:id="rId30"/>
    <p:sldId id="333" r:id="rId31"/>
    <p:sldId id="334" r:id="rId32"/>
    <p:sldId id="335" r:id="rId33"/>
    <p:sldId id="336" r:id="rId34"/>
    <p:sldId id="337" r:id="rId35"/>
    <p:sldId id="262" r:id="rId36"/>
    <p:sldId id="300" r:id="rId37"/>
    <p:sldId id="29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clrMru>
    <a:srgbClr val="EE3425"/>
    <a:srgbClr val="163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5326" autoAdjust="0"/>
  </p:normalViewPr>
  <p:slideViewPr>
    <p:cSldViewPr>
      <p:cViewPr varScale="1">
        <p:scale>
          <a:sx n="115" d="100"/>
          <a:sy n="115" d="100"/>
        </p:scale>
        <p:origin x="21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772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03548" y="1844824"/>
            <a:ext cx="8136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Helvetica 55 Roman" pitchFamily="34" charset="0"/>
              </a:rPr>
              <a:t>SWOT Analysis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616" y="3501008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63E6F"/>
                </a:solidFill>
                <a:latin typeface="Helvetica 55 Roman" pitchFamily="34" charset="0"/>
              </a:rPr>
              <a:t>Strengths, Weaknesses</a:t>
            </a:r>
          </a:p>
          <a:p>
            <a:pPr algn="ctr"/>
            <a:r>
              <a:rPr lang="en-US" sz="4000" b="1" dirty="0">
                <a:solidFill>
                  <a:srgbClr val="163E6F"/>
                </a:solidFill>
                <a:latin typeface="Helvetica 55 Roman" pitchFamily="34" charset="0"/>
              </a:rPr>
              <a:t>Opportunities, Threats</a:t>
            </a:r>
            <a:endParaRPr lang="en-IN" sz="4000" b="1" dirty="0">
              <a:solidFill>
                <a:srgbClr val="163E6F"/>
              </a:solidFill>
              <a:latin typeface="Helvetica 55 Roman" pitchFamily="34" charset="0"/>
            </a:endParaRP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76582" y="5373216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6655" y="1556792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Specialized skills (makes company highly competitive relative to other companies)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Low-cost operation 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Advanced technologies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High quality products or services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Fine-tuned supply chain management functions</a:t>
            </a: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50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40312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Research/development/introduction of new and/or innovative products 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First to market with new products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Specialized expertise</a:t>
            </a: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1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35212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Assets, equipment, and/or facilities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Technologically advanced equipment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Location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Modern warehouse and/or distribution facilities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Capacity to grow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7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412776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Human capital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Depth of management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Experienced, long-term employees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Highly motivated &amp; competent employees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9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6655" y="1524060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Intangible assets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Marketing &amp; selling superiority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Broad base of customers (loyal &amp; long-term)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Broad base of suppliers (quality, service, price competitive)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Recession-proof business (as much as possible)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25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20789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Nonseasonal business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Branded name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Internal and organizational assets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Financial strength and resources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Excellent customer service and support</a:t>
            </a: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Proprietary assets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4647" y="584685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1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73766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Internal resources that a company does not so well or completely lacks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Contributes to a company’s competitive disadvantage or deficiencies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Weaknesses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00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29967"/>
            <a:ext cx="7632848" cy="44913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Lack of expertise in the business field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Lack of employee talent, loyalty, longevity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Inferior and/or obsolute assets, equipment, facilities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Poor location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Ineffective marketing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No clear strategic direction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Weaknesses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22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39552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Weak financial position and resources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High costs, low profits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No product or service innovations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Non-responsive customer service &amp; follow-up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Narrow product or service line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Small customer base compared to competitiion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Weaknesses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077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Untapped market opportunities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Major factor in company’s growth and profit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Must match strengths and opportunity to yield maximum profit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Market Opportunities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2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utterstock_52594279.jpg"/>
          <p:cNvPicPr>
            <a:picLocks noChangeAspect="1"/>
          </p:cNvPicPr>
          <p:nvPr/>
        </p:nvPicPr>
        <p:blipFill>
          <a:blip r:embed="rId2" cstate="print"/>
          <a:srcRect l="10447" t="708" r="9182" b="924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39552" y="1524060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Expanding geographically or globally with existing products or services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Adding complementary products or services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Purchase a competitor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Diversify product or service offerings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Develop strategic alliance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Market Opportunities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19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Hire talented, skilled employees to enter new market and/or offer new product or services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Discover underserved markets and satisfy the needs of that market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Market Opportunities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0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89505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External threats will always exist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Can hinder a company’s profitability and competitive edge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Foresee threats and mimimize effect if they materialize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Threats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76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Competition with cheaper or better product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Less expensive foreign imports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New taxes and/or business regulations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Increase in operating costs and/or interest rates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Shift in customer or supplier base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Threats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579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01606" y="1556792"/>
            <a:ext cx="7632848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Larger company with more financial resources duplicating product or service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Tight credit market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Weak economy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Bargaining power of major customer that reduces profit</a:t>
            </a: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Threats - Examples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49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611560" y="1556792"/>
            <a:ext cx="777686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65 Medium" pitchFamily="34" charset="0"/>
              </a:rPr>
              <a:t>A strategic plan for the future!</a:t>
            </a:r>
          </a:p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800" b="1" dirty="0">
                <a:solidFill>
                  <a:srgbClr val="EE3425"/>
                </a:solidFill>
                <a:latin typeface="Helvetica 55 Roman" pitchFamily="34" charset="0"/>
              </a:rPr>
              <a:t>How do get started?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09690" y="5107831"/>
            <a:ext cx="17475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Blank sheet</a:t>
            </a:r>
            <a:b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of paper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02547" y="5107831"/>
            <a:ext cx="180504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22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White board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95430" y="5107831"/>
            <a:ext cx="14943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en-IN" sz="22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Employee</a:t>
            </a:r>
            <a:br>
              <a:rPr lang="en-IN" sz="22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sz="22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gathering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26447" y="2947591"/>
            <a:ext cx="1914080" cy="1914080"/>
            <a:chOff x="1026447" y="2947591"/>
            <a:chExt cx="1914080" cy="1914080"/>
          </a:xfrm>
        </p:grpSpPr>
        <p:sp>
          <p:nvSpPr>
            <p:cNvPr id="8" name="Oval 7"/>
            <p:cNvSpPr/>
            <p:nvPr/>
          </p:nvSpPr>
          <p:spPr>
            <a:xfrm>
              <a:off x="1026447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llide 11.wmf"/>
            <p:cNvPicPr>
              <a:picLocks noChangeAspect="1"/>
            </p:cNvPicPr>
            <p:nvPr/>
          </p:nvPicPr>
          <p:blipFill>
            <a:blip r:embed="rId2" cstate="print"/>
            <a:srcRect l="82824" r="235"/>
            <a:stretch>
              <a:fillRect/>
            </a:stretch>
          </p:blipFill>
          <p:spPr>
            <a:xfrm>
              <a:off x="1619672" y="3501008"/>
              <a:ext cx="648072" cy="88979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519304" y="2947591"/>
            <a:ext cx="1914080" cy="1914080"/>
            <a:chOff x="3519304" y="2947591"/>
            <a:chExt cx="1914080" cy="1914080"/>
          </a:xfrm>
        </p:grpSpPr>
        <p:sp>
          <p:nvSpPr>
            <p:cNvPr id="16" name="Oval 15"/>
            <p:cNvSpPr/>
            <p:nvPr/>
          </p:nvSpPr>
          <p:spPr>
            <a:xfrm>
              <a:off x="3519304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sllide 11.wmf"/>
            <p:cNvPicPr>
              <a:picLocks noChangeAspect="1"/>
            </p:cNvPicPr>
            <p:nvPr/>
          </p:nvPicPr>
          <p:blipFill>
            <a:blip r:embed="rId2" cstate="print"/>
            <a:srcRect l="41412" r="22824"/>
            <a:stretch>
              <a:fillRect/>
            </a:stretch>
          </p:blipFill>
          <p:spPr>
            <a:xfrm>
              <a:off x="3995936" y="3501008"/>
              <a:ext cx="1368152" cy="88979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012160" y="2947591"/>
            <a:ext cx="1914080" cy="1914080"/>
            <a:chOff x="6012160" y="2947591"/>
            <a:chExt cx="1914080" cy="1914080"/>
          </a:xfrm>
        </p:grpSpPr>
        <p:sp>
          <p:nvSpPr>
            <p:cNvPr id="22" name="Oval 21"/>
            <p:cNvSpPr/>
            <p:nvPr/>
          </p:nvSpPr>
          <p:spPr>
            <a:xfrm>
              <a:off x="6012160" y="2947591"/>
              <a:ext cx="1914080" cy="1914080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sllide 11.wmf"/>
            <p:cNvPicPr>
              <a:picLocks noChangeAspect="1"/>
            </p:cNvPicPr>
            <p:nvPr/>
          </p:nvPicPr>
          <p:blipFill>
            <a:blip r:embed="rId2" cstate="print"/>
            <a:srcRect r="68000"/>
            <a:stretch>
              <a:fillRect/>
            </a:stretch>
          </p:blipFill>
          <p:spPr>
            <a:xfrm>
              <a:off x="6444208" y="3475314"/>
              <a:ext cx="1224136" cy="889790"/>
            </a:xfrm>
            <a:prstGeom prst="rect">
              <a:avLst/>
            </a:prstGeom>
          </p:spPr>
        </p:pic>
      </p:grpSp>
      <p:sp>
        <p:nvSpPr>
          <p:cNvPr id="14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What Emerges from a SWOT Analysis?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755576" y="1988840"/>
            <a:ext cx="3528392" cy="3528392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827584" y="2564905"/>
            <a:ext cx="3240360" cy="1975080"/>
            <a:chOff x="3992652" y="2852936"/>
            <a:chExt cx="3390947" cy="1762692"/>
          </a:xfrm>
        </p:grpSpPr>
        <p:grpSp>
          <p:nvGrpSpPr>
            <p:cNvPr id="22" name="Group 21"/>
            <p:cNvGrpSpPr/>
            <p:nvPr/>
          </p:nvGrpSpPr>
          <p:grpSpPr>
            <a:xfrm>
              <a:off x="3992652" y="3627508"/>
              <a:ext cx="3390947" cy="988120"/>
              <a:chOff x="3848636" y="3624993"/>
              <a:chExt cx="3390947" cy="98812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848636" y="3624993"/>
                <a:ext cx="3390947" cy="754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4300" b="1" dirty="0">
                    <a:solidFill>
                      <a:schemeClr val="bg1"/>
                    </a:solidFill>
                    <a:latin typeface="Helvetica 55 Roman" pitchFamily="34" charset="0"/>
                    <a:ea typeface="ＭＳ 明朝"/>
                    <a:cs typeface="Arial"/>
                  </a:rPr>
                  <a:t>CAPITALIZE</a:t>
                </a:r>
                <a:endParaRPr lang="bg-BG" sz="43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58606" y="4256028"/>
                <a:ext cx="3180977" cy="357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 55 Roman" pitchFamily="34" charset="0"/>
                    <a:ea typeface="ＭＳ 明朝"/>
                    <a:cs typeface="Arial"/>
                  </a:rPr>
                  <a:t>Strengths/Opportunities</a:t>
                </a:r>
                <a:endParaRPr lang="bg-BG" sz="2000" dirty="0">
                  <a:solidFill>
                    <a:schemeClr val="bg1"/>
                  </a:solidFill>
                  <a:latin typeface="Liberation Sans" pitchFamily="34" charset="0"/>
                </a:endParaRPr>
              </a:p>
            </p:txBody>
          </p:sp>
        </p:grpSp>
        <p:pic>
          <p:nvPicPr>
            <p:cNvPr id="29" name="Picture 28" descr="shutterstock_146288921 [Converted].wmf"/>
            <p:cNvPicPr>
              <a:picLocks noChangeAspect="1"/>
            </p:cNvPicPr>
            <p:nvPr/>
          </p:nvPicPr>
          <p:blipFill>
            <a:blip r:embed="rId2" cstate="print"/>
            <a:srcRect r="55324"/>
            <a:stretch>
              <a:fillRect/>
            </a:stretch>
          </p:blipFill>
          <p:spPr>
            <a:xfrm>
              <a:off x="5292080" y="2852936"/>
              <a:ext cx="936104" cy="675506"/>
            </a:xfrm>
            <a:prstGeom prst="rect">
              <a:avLst/>
            </a:prstGeom>
          </p:spPr>
        </p:pic>
      </p:grpSp>
      <p:sp>
        <p:nvSpPr>
          <p:cNvPr id="16" name="Subtitle 2"/>
          <p:cNvSpPr txBox="1">
            <a:spLocks/>
          </p:cNvSpPr>
          <p:nvPr/>
        </p:nvSpPr>
        <p:spPr>
          <a:xfrm>
            <a:off x="539552" y="620688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solidFill>
                  <a:srgbClr val="163E6F"/>
                </a:solidFill>
                <a:latin typeface="Helvetica 55 Roman" pitchFamily="34" charset="0"/>
              </a:rPr>
              <a:t>What's the goal?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11960" y="2060848"/>
            <a:ext cx="3529584" cy="352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716016" y="2060848"/>
            <a:ext cx="3528392" cy="35283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4" name="Picture 43" descr="shutterstock_146288921 [Converted].wmf"/>
          <p:cNvPicPr>
            <a:picLocks noChangeAspect="1"/>
          </p:cNvPicPr>
          <p:nvPr/>
        </p:nvPicPr>
        <p:blipFill>
          <a:blip r:embed="rId2" cstate="print"/>
          <a:srcRect r="55324"/>
          <a:stretch>
            <a:fillRect/>
          </a:stretch>
        </p:blipFill>
        <p:spPr>
          <a:xfrm>
            <a:off x="6012160" y="2636912"/>
            <a:ext cx="896112" cy="89611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716016" y="3627508"/>
            <a:ext cx="3384376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300" b="1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IMPROVE</a:t>
            </a:r>
            <a:endParaRPr lang="bg-BG" sz="43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60032" y="4258543"/>
            <a:ext cx="3168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Weaknesses/Threats</a:t>
            </a:r>
            <a:endParaRPr lang="bg-BG" sz="20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3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54901897.jpg"/>
          <p:cNvPicPr>
            <a:picLocks noChangeAspect="1"/>
          </p:cNvPicPr>
          <p:nvPr/>
        </p:nvPicPr>
        <p:blipFill>
          <a:blip r:embed="rId2" cstate="print"/>
          <a:srcRect l="3610" r="4699"/>
          <a:stretch>
            <a:fillRect/>
          </a:stretch>
        </p:blipFill>
        <p:spPr>
          <a:xfrm>
            <a:off x="0" y="0"/>
            <a:ext cx="9144000" cy="6892827"/>
          </a:xfrm>
          <a:prstGeom prst="rect">
            <a:avLst/>
          </a:prstGeom>
          <a:noFill/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2195736" y="2636912"/>
            <a:ext cx="4680520" cy="2088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IN" sz="5000" b="1">
                <a:solidFill>
                  <a:srgbClr val="EE3425"/>
                </a:solidFill>
                <a:latin typeface="Helvetica 55 Roman" pitchFamily="34" charset="0"/>
              </a:rPr>
              <a:t>Things</a:t>
            </a:r>
            <a:br>
              <a:rPr lang="en-IN" sz="5000" b="1">
                <a:solidFill>
                  <a:srgbClr val="EE3425"/>
                </a:solidFill>
                <a:latin typeface="Helvetica 55 Roman" pitchFamily="34" charset="0"/>
              </a:rPr>
            </a:br>
            <a:r>
              <a:rPr lang="en-IN" sz="5000" b="1">
                <a:solidFill>
                  <a:srgbClr val="163E6F"/>
                </a:solidFill>
                <a:latin typeface="Helvetica 55 Roman" pitchFamily="34" charset="0"/>
              </a:rPr>
              <a:t>to Remember!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844824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SWOT is a work-in-progress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SWOT factors are always changing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List in each category can be short or quite endless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844824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Accumulation of various strengths provide a competitive edge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Never dependent upon one person, product, service, or intangible asset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All strengths have synergistic effect that make a company valuable</a:t>
            </a:r>
          </a:p>
          <a:p>
            <a:pPr marL="457200" indent="-4572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Whatever strength a company has, another company will eventually try to imitate it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22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/>
          </p:cNvSpPr>
          <p:nvPr/>
        </p:nvSpPr>
        <p:spPr>
          <a:xfrm>
            <a:off x="1619672" y="1916832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Improve operational efficiency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Maximize profit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Constant improvements in everyday systems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4800"/>
              </a:spcAft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SWOT analysis is a great start!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11560" y="1844824"/>
            <a:ext cx="792088" cy="792088"/>
            <a:chOff x="611560" y="1844824"/>
            <a:chExt cx="792088" cy="792088"/>
          </a:xfrm>
        </p:grpSpPr>
        <p:sp>
          <p:nvSpPr>
            <p:cNvPr id="24" name="Oval 23"/>
            <p:cNvSpPr/>
            <p:nvPr/>
          </p:nvSpPr>
          <p:spPr>
            <a:xfrm>
              <a:off x="611560" y="1844824"/>
              <a:ext cx="792088" cy="792088"/>
            </a:xfrm>
            <a:prstGeom prst="ellipse">
              <a:avLst/>
            </a:prstGeom>
            <a:noFill/>
            <a:ln w="6350" cmpd="sng">
              <a:solidFill>
                <a:schemeClr val="accent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Page 5 Icons.wmf"/>
            <p:cNvPicPr>
              <a:picLocks noChangeAspect="1"/>
            </p:cNvPicPr>
            <p:nvPr/>
          </p:nvPicPr>
          <p:blipFill>
            <a:blip r:embed="rId2" cstate="print"/>
            <a:srcRect r="76941"/>
            <a:stretch>
              <a:fillRect/>
            </a:stretch>
          </p:blipFill>
          <p:spPr>
            <a:xfrm>
              <a:off x="707331" y="2058070"/>
              <a:ext cx="648072" cy="43204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11560" y="2924944"/>
            <a:ext cx="792088" cy="792088"/>
            <a:chOff x="611560" y="2924944"/>
            <a:chExt cx="792088" cy="792088"/>
          </a:xfrm>
        </p:grpSpPr>
        <p:sp>
          <p:nvSpPr>
            <p:cNvPr id="48" name="Oval 47"/>
            <p:cNvSpPr/>
            <p:nvPr/>
          </p:nvSpPr>
          <p:spPr>
            <a:xfrm>
              <a:off x="611560" y="292494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Page 5 Icons.wmf"/>
            <p:cNvPicPr>
              <a:picLocks noChangeAspect="1"/>
            </p:cNvPicPr>
            <p:nvPr/>
          </p:nvPicPr>
          <p:blipFill>
            <a:blip r:embed="rId2" cstate="print"/>
            <a:srcRect l="28183" r="53882"/>
            <a:stretch>
              <a:fillRect/>
            </a:stretch>
          </p:blipFill>
          <p:spPr>
            <a:xfrm>
              <a:off x="714525" y="3097535"/>
              <a:ext cx="504056" cy="43204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11560" y="4005064"/>
            <a:ext cx="792088" cy="792088"/>
            <a:chOff x="611560" y="4005064"/>
            <a:chExt cx="792088" cy="792088"/>
          </a:xfrm>
        </p:grpSpPr>
        <p:sp>
          <p:nvSpPr>
            <p:cNvPr id="51" name="Oval 50"/>
            <p:cNvSpPr/>
            <p:nvPr/>
          </p:nvSpPr>
          <p:spPr>
            <a:xfrm>
              <a:off x="611560" y="400506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Page 5 Icons.wmf"/>
            <p:cNvPicPr>
              <a:picLocks noChangeAspect="1"/>
            </p:cNvPicPr>
            <p:nvPr/>
          </p:nvPicPr>
          <p:blipFill>
            <a:blip r:embed="rId2" cstate="print"/>
            <a:srcRect l="56367" r="25698"/>
            <a:stretch>
              <a:fillRect/>
            </a:stretch>
          </p:blipFill>
          <p:spPr>
            <a:xfrm>
              <a:off x="762720" y="4182418"/>
              <a:ext cx="504056" cy="43204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11560" y="5085184"/>
            <a:ext cx="792088" cy="792088"/>
            <a:chOff x="611560" y="5085184"/>
            <a:chExt cx="792088" cy="792088"/>
          </a:xfrm>
        </p:grpSpPr>
        <p:sp>
          <p:nvSpPr>
            <p:cNvPr id="54" name="Oval 53"/>
            <p:cNvSpPr/>
            <p:nvPr/>
          </p:nvSpPr>
          <p:spPr>
            <a:xfrm>
              <a:off x="611560" y="5085184"/>
              <a:ext cx="792088" cy="792088"/>
            </a:xfrm>
            <a:prstGeom prst="ellipse">
              <a:avLst/>
            </a:prstGeom>
            <a:noFill/>
            <a:ln w="6350" cmpd="sng">
              <a:solidFill>
                <a:srgbClr val="163E6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 descr="Page 5 Icons.wmf"/>
            <p:cNvPicPr>
              <a:picLocks noChangeAspect="1"/>
            </p:cNvPicPr>
            <p:nvPr/>
          </p:nvPicPr>
          <p:blipFill>
            <a:blip r:embed="rId2" cstate="print"/>
            <a:srcRect l="79425" r="-2484"/>
            <a:stretch>
              <a:fillRect/>
            </a:stretch>
          </p:blipFill>
          <p:spPr>
            <a:xfrm>
              <a:off x="676424" y="5267870"/>
              <a:ext cx="576064" cy="384043"/>
            </a:xfrm>
            <a:prstGeom prst="rect">
              <a:avLst/>
            </a:prstGeom>
          </p:spPr>
        </p:pic>
      </p:grpSp>
      <p:sp>
        <p:nvSpPr>
          <p:cNvPr id="13" name="Subtitle 2"/>
          <p:cNvSpPr txBox="1">
            <a:spLocks/>
          </p:cNvSpPr>
          <p:nvPr/>
        </p:nvSpPr>
        <p:spPr>
          <a:xfrm>
            <a:off x="539552" y="620688"/>
            <a:ext cx="8136904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>
                <a:solidFill>
                  <a:srgbClr val="163E6F"/>
                </a:solidFill>
                <a:latin typeface="Helvetica 55 Roman" pitchFamily="34" charset="0"/>
              </a:rPr>
              <a:t>How?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556792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The more strengths a company has, the greater its ability to continue to grow and add to its strengths...a snowball effect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Regardless of a company’s strengths, it is competent people who drive an organization to achieve competitive superiority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Competitive disadvantages increase as the number and magnitude of weaknesses increase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947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523110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All companies have weaknesses, but competitive advantage goes to the company that has more strengths than weaknesses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Perception of weaknesses is reality in the marketplace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Known weaknesses must be confronted as soon as possible to correct the deficiencies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44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593304" y="1556792"/>
            <a:ext cx="6912768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Weaknesses that contribute most to a company’s competitive disadvantage must have priority and be corrected as soon as possible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The longer deficiencies exist, the greater the competitive disadvantage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Not all opportunities are realistic for a business to undertake</a:t>
            </a:r>
          </a:p>
          <a:p>
            <a:pPr marL="800100" lvl="1" indent="-3429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charset="2"/>
              <a:buChar char="ü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Internal resources must be present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6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611560" y="1844824"/>
            <a:ext cx="691276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Older threats might subside, but new threats will constantly emerge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A company must foresee external threats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Know in advance what action will be taken to minimize negative effects if threat materializes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1369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0070C0"/>
                </a:solidFill>
                <a:latin typeface="Helvetica 55 Roman" pitchFamily="34" charset="0"/>
              </a:rPr>
              <a:t>Things to Remember!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1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611560" y="1340768"/>
            <a:ext cx="7776864" cy="4248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Draw conclusions about your company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Consider changes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Utilize strengths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Improve weaknesses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Capitalize on opportunities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Reduce potential threats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85698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2235200" algn="l"/>
              </a:tabLst>
            </a:pPr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Now What?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267744" y="1268760"/>
            <a:ext cx="6876256" cy="1224136"/>
            <a:chOff x="2267744" y="1268760"/>
            <a:chExt cx="6876256" cy="1224136"/>
          </a:xfrm>
        </p:grpSpPr>
        <p:sp>
          <p:nvSpPr>
            <p:cNvPr id="4" name="Rectangle 3"/>
            <p:cNvSpPr/>
            <p:nvPr/>
          </p:nvSpPr>
          <p:spPr>
            <a:xfrm>
              <a:off x="2267744" y="1268760"/>
              <a:ext cx="6876256" cy="1224136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4644008" y="1340768"/>
              <a:ext cx="410445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 dirty="0">
                  <a:solidFill>
                    <a:schemeClr val="bg1"/>
                  </a:solidFill>
                  <a:latin typeface="Helvetica 55 Roman" pitchFamily="34" charset="0"/>
                </a:rPr>
                <a:t>Gain a Competitive Edge!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55776" y="2960948"/>
            <a:ext cx="6588224" cy="1224136"/>
            <a:chOff x="2555776" y="2960948"/>
            <a:chExt cx="6588224" cy="1224136"/>
          </a:xfrm>
        </p:grpSpPr>
        <p:sp>
          <p:nvSpPr>
            <p:cNvPr id="9" name="Rectangle 8"/>
            <p:cNvSpPr/>
            <p:nvPr/>
          </p:nvSpPr>
          <p:spPr>
            <a:xfrm>
              <a:off x="2555776" y="2960948"/>
              <a:ext cx="6588224" cy="1224136"/>
            </a:xfrm>
            <a:prstGeom prst="rect">
              <a:avLst/>
            </a:prstGeom>
            <a:solidFill>
              <a:srgbClr val="EE342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ubtitle 2"/>
            <p:cNvSpPr txBox="1">
              <a:spLocks/>
            </p:cNvSpPr>
            <p:nvPr/>
          </p:nvSpPr>
          <p:spPr>
            <a:xfrm>
              <a:off x="4644008" y="3032956"/>
              <a:ext cx="3744416" cy="10801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 dirty="0">
                  <a:solidFill>
                    <a:schemeClr val="bg1"/>
                  </a:solidFill>
                  <a:latin typeface="Helvetica 55 Roman" pitchFamily="34" charset="0"/>
                </a:rPr>
                <a:t>Solidify Strength in Marketplace! 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71800" y="4653136"/>
            <a:ext cx="6696744" cy="792088"/>
            <a:chOff x="2771800" y="4653136"/>
            <a:chExt cx="6696744" cy="792088"/>
          </a:xfrm>
        </p:grpSpPr>
        <p:sp>
          <p:nvSpPr>
            <p:cNvPr id="12" name="Rectangle 11"/>
            <p:cNvSpPr/>
            <p:nvPr/>
          </p:nvSpPr>
          <p:spPr>
            <a:xfrm>
              <a:off x="2771800" y="4653136"/>
              <a:ext cx="6372200" cy="792088"/>
            </a:xfrm>
            <a:prstGeom prst="rect">
              <a:avLst/>
            </a:prstGeom>
            <a:solidFill>
              <a:srgbClr val="163E6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4644008" y="4797152"/>
              <a:ext cx="4824536" cy="5040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lnSpc>
                  <a:spcPct val="110000"/>
                </a:lnSpc>
                <a:spcBef>
                  <a:spcPts val="0"/>
                </a:spcBef>
                <a:spcAft>
                  <a:spcPts val="2400"/>
                </a:spcAft>
                <a:buClr>
                  <a:srgbClr val="EE3425"/>
                </a:buClr>
              </a:pPr>
              <a:r>
                <a:rPr lang="en-IN" sz="3000" b="1" dirty="0">
                  <a:solidFill>
                    <a:schemeClr val="bg1"/>
                  </a:solidFill>
                  <a:latin typeface="Helvetica 55 Roman" pitchFamily="34" charset="0"/>
                </a:rPr>
                <a:t>Improve Profits!</a:t>
              </a:r>
            </a:p>
          </p:txBody>
        </p:sp>
      </p:grpSp>
      <p:pic>
        <p:nvPicPr>
          <p:cNvPr id="14" name="Picture 13" descr="shutterstock_164018978.jpg"/>
          <p:cNvPicPr>
            <a:picLocks noChangeAspect="1"/>
          </p:cNvPicPr>
          <p:nvPr/>
        </p:nvPicPr>
        <p:blipFill>
          <a:blip r:embed="rId2" cstate="print"/>
          <a:srcRect l="16250" r="17735"/>
          <a:stretch>
            <a:fillRect/>
          </a:stretch>
        </p:blipFill>
        <p:spPr>
          <a:xfrm>
            <a:off x="-540568" y="-732742"/>
            <a:ext cx="6264696" cy="75907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Subtitle 2"/>
          <p:cNvSpPr txBox="1">
            <a:spLocks/>
          </p:cNvSpPr>
          <p:nvPr/>
        </p:nvSpPr>
        <p:spPr>
          <a:xfrm rot="16200000">
            <a:off x="467544" y="1844824"/>
            <a:ext cx="4104456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>
                <a:srgbClr val="EE3425"/>
              </a:buClr>
            </a:pPr>
            <a:r>
              <a:rPr lang="en-IN" sz="5400" b="1">
                <a:solidFill>
                  <a:schemeClr val="bg1"/>
                </a:solidFill>
                <a:latin typeface="Futura-Bold" pitchFamily="2" charset="0"/>
              </a:rPr>
              <a:t>SUCCESS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500" b="1" dirty="0">
                <a:solidFill>
                  <a:schemeClr val="bg1"/>
                </a:solidFill>
                <a:latin typeface="Helvetica 55 Roman" pitchFamily="34" charset="0"/>
              </a:rPr>
              <a:t>Insert Name</a:t>
            </a:r>
          </a:p>
          <a:p>
            <a:pPr algn="ctr"/>
            <a:endParaRPr lang="en-US" sz="3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5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Critical self-analysis of a business.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Highlights factors that a business should consider when planning for the future.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Comprehensive overview of a company.</a:t>
            </a:r>
          </a:p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Strategic plan emerges!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Past ≠ Future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Past successes are not a guarantee of future successes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Past failures do not have to be repeated</a:t>
            </a: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8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Factors that affect long-term future and profitability of a business: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Capitalize on strengths and opportunities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Improve upon weaknesses</a:t>
            </a: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Reduce potential threats</a:t>
            </a: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8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27584" y="198884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4536911" y="198884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827584" y="3893630"/>
            <a:ext cx="3709327" cy="1904790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4536911" y="3893630"/>
            <a:ext cx="3709327" cy="1904790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1446582" y="2558059"/>
            <a:ext cx="24773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Strengths</a:t>
            </a:r>
            <a:endParaRPr lang="bg-BG" sz="4000">
              <a:solidFill>
                <a:schemeClr val="bg1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flipV="1">
            <a:off x="6228184" y="3861048"/>
            <a:ext cx="275693" cy="165416"/>
          </a:xfrm>
          <a:prstGeom prst="triangl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 flipH="1" flipV="1">
            <a:off x="4368192" y="4712928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1" name="Isosceles Triangle 30"/>
          <p:cNvSpPr/>
          <p:nvPr/>
        </p:nvSpPr>
        <p:spPr>
          <a:xfrm rot="16200000" flipV="1">
            <a:off x="4440200" y="2840720"/>
            <a:ext cx="275693" cy="156109"/>
          </a:xfrm>
          <a:prstGeom prst="triangl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2F2F2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283968" y="3638179"/>
            <a:ext cx="499461" cy="4994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611560" y="1340768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60032" y="2558059"/>
            <a:ext cx="31698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Weaknesses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4158" y="4430267"/>
            <a:ext cx="35621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Opportunities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462761" y="4430267"/>
            <a:ext cx="1964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Helvetica 65 Medium" pitchFamily="34" charset="0"/>
              </a:rPr>
              <a:t>Threats</a:t>
            </a:r>
          </a:p>
        </p:txBody>
      </p:sp>
      <p:sp>
        <p:nvSpPr>
          <p:cNvPr id="40" name="Subtitle 2"/>
          <p:cNvSpPr txBox="1">
            <a:spLocks/>
          </p:cNvSpPr>
          <p:nvPr/>
        </p:nvSpPr>
        <p:spPr>
          <a:xfrm>
            <a:off x="755576" y="5949280"/>
            <a:ext cx="7776864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Do NOT want this equation to balance!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SWOT Analysis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27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700808"/>
            <a:ext cx="576064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Don’t rest on past successes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Don’t dwell on past failures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Identify important elements in your business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Make changes....move forward!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Business Constantly Changes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720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hutterstock_18963545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620688"/>
            <a:ext cx="3131840" cy="5684242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11560" y="1524060"/>
            <a:ext cx="7632848" cy="4176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Internal resources, products, services, processes, etc. that a company does well</a:t>
            </a:r>
          </a:p>
          <a:p>
            <a:pPr marL="252000" indent="-2520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Enhances a company’s competitivenss in the market</a:t>
            </a:r>
          </a:p>
          <a:p>
            <a:pPr lvl="1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</a:pP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800100" lvl="1" indent="-3429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Wingdings" charset="2"/>
              <a:buChar char="u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  <a:buClr>
                <a:srgbClr val="EE3425"/>
              </a:buClr>
              <a:buFont typeface="Arial"/>
              <a:buChar char="•"/>
            </a:pP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39552" y="620688"/>
            <a:ext cx="8604448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 dirty="0">
                <a:solidFill>
                  <a:srgbClr val="163E6F"/>
                </a:solidFill>
                <a:latin typeface="Helvetica 55 Roman" pitchFamily="34" charset="0"/>
              </a:rPr>
              <a:t>Strengths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131840" y="3429000"/>
            <a:ext cx="2834158" cy="2834158"/>
            <a:chOff x="729730" y="1844824"/>
            <a:chExt cx="2834158" cy="28341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Oval 8"/>
            <p:cNvSpPr/>
            <p:nvPr/>
          </p:nvSpPr>
          <p:spPr>
            <a:xfrm>
              <a:off x="729730" y="1844824"/>
              <a:ext cx="2834158" cy="2834158"/>
            </a:xfrm>
            <a:prstGeom prst="ellipse">
              <a:avLst/>
            </a:prstGeom>
            <a:grpFill/>
            <a:ln w="6350" cmpd="sng">
              <a:solidFill>
                <a:schemeClr val="bg1">
                  <a:lumMod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Slide 13.wmf"/>
            <p:cNvPicPr>
              <a:picLocks noChangeAspect="1"/>
            </p:cNvPicPr>
            <p:nvPr/>
          </p:nvPicPr>
          <p:blipFill>
            <a:blip r:embed="rId2" cstate="print"/>
            <a:srcRect r="59553"/>
            <a:stretch>
              <a:fillRect/>
            </a:stretch>
          </p:blipFill>
          <p:spPr>
            <a:xfrm>
              <a:off x="1331640" y="2708920"/>
              <a:ext cx="1872208" cy="1237881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0734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915</Words>
  <Application>Microsoft Macintosh PowerPoint</Application>
  <PresentationFormat>On-screen Show (4:3)</PresentationFormat>
  <Paragraphs>173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Futura-Bold</vt:lpstr>
      <vt:lpstr>Helvetica 55 Roman</vt:lpstr>
      <vt:lpstr>Helvetica 65 Medium</vt:lpstr>
      <vt:lpstr>Liberation Sans</vt:lpstr>
      <vt:lpstr>Oswald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Richard Weinberger</cp:lastModifiedBy>
  <cp:revision>158</cp:revision>
  <cp:lastPrinted>2014-10-07T14:53:20Z</cp:lastPrinted>
  <dcterms:created xsi:type="dcterms:W3CDTF">2014-09-12T18:30:41Z</dcterms:created>
  <dcterms:modified xsi:type="dcterms:W3CDTF">2020-03-10T01:24:23Z</dcterms:modified>
</cp:coreProperties>
</file>